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33" r:id="rId1"/>
  </p:sldMasterIdLst>
  <p:notesMasterIdLst>
    <p:notesMasterId r:id="rId24"/>
  </p:notesMasterIdLst>
  <p:handoutMasterIdLst>
    <p:handoutMasterId r:id="rId25"/>
  </p:handoutMasterIdLst>
  <p:sldIdLst>
    <p:sldId id="256" r:id="rId2"/>
    <p:sldId id="259" r:id="rId3"/>
    <p:sldId id="262" r:id="rId4"/>
    <p:sldId id="267" r:id="rId5"/>
    <p:sldId id="270" r:id="rId6"/>
    <p:sldId id="271" r:id="rId7"/>
    <p:sldId id="279" r:id="rId8"/>
    <p:sldId id="274" r:id="rId9"/>
    <p:sldId id="266" r:id="rId10"/>
    <p:sldId id="283" r:id="rId11"/>
    <p:sldId id="281" r:id="rId12"/>
    <p:sldId id="261" r:id="rId13"/>
    <p:sldId id="263" r:id="rId14"/>
    <p:sldId id="264" r:id="rId15"/>
    <p:sldId id="265" r:id="rId16"/>
    <p:sldId id="282" r:id="rId17"/>
    <p:sldId id="278" r:id="rId18"/>
    <p:sldId id="286" r:id="rId19"/>
    <p:sldId id="284" r:id="rId20"/>
    <p:sldId id="285" r:id="rId21"/>
    <p:sldId id="287" r:id="rId22"/>
    <p:sldId id="260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478" autoAdjust="0"/>
    <p:restoredTop sz="94648" autoAdjust="0"/>
  </p:normalViewPr>
  <p:slideViewPr>
    <p:cSldViewPr snapToGrid="0">
      <p:cViewPr varScale="1">
        <p:scale>
          <a:sx n="74" d="100"/>
          <a:sy n="74" d="100"/>
        </p:scale>
        <p:origin x="128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8" d="100"/>
          <a:sy n="68" d="100"/>
        </p:scale>
        <p:origin x="3288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4" Type="http://schemas.openxmlformats.org/officeDocument/2006/relationships/image" Target="../media/image12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microsoft.com/office/2007/relationships/hdphoto" Target="../media/hdphoto1.wdp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4" Type="http://schemas.openxmlformats.org/officeDocument/2006/relationships/image" Target="../media/image12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microsoft.com/office/2007/relationships/hdphoto" Target="../media/hdphoto1.wdp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0CBE7DF-4B74-4AFA-9A06-BFEF45F6A21B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E898B43-903F-4BF0-AF34-59441E27F1C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Wrong Password Detection: </a:t>
          </a:r>
          <a:r>
            <a:rPr lang="en-US"/>
            <a:t>If used a wrong password to login, will pop-up an error message on screen.</a:t>
          </a:r>
        </a:p>
      </dgm:t>
    </dgm:pt>
    <dgm:pt modelId="{39FC1473-C0EB-43C9-AB1F-689E3686432B}" type="parTrans" cxnId="{BD625027-6927-488D-B832-DF4024563D76}">
      <dgm:prSet/>
      <dgm:spPr/>
      <dgm:t>
        <a:bodyPr/>
        <a:lstStyle/>
        <a:p>
          <a:endParaRPr lang="en-US"/>
        </a:p>
      </dgm:t>
    </dgm:pt>
    <dgm:pt modelId="{82D6EF85-1BB0-4BE3-88A3-EA69802AC39C}" type="sibTrans" cxnId="{BD625027-6927-488D-B832-DF4024563D76}">
      <dgm:prSet/>
      <dgm:spPr/>
      <dgm:t>
        <a:bodyPr/>
        <a:lstStyle/>
        <a:p>
          <a:endParaRPr lang="en-US"/>
        </a:p>
      </dgm:t>
    </dgm:pt>
    <dgm:pt modelId="{C66D5E22-8D87-433F-A430-0A6ADB3147E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Manager Reports: </a:t>
          </a:r>
          <a:r>
            <a:rPr lang="en-US"/>
            <a:t>Reporting the message given by the customer in the help section.</a:t>
          </a:r>
        </a:p>
      </dgm:t>
    </dgm:pt>
    <dgm:pt modelId="{3A5B8524-4D0E-4EC2-B15F-D3F5426F5615}" type="parTrans" cxnId="{6E0ED537-FEDD-44C6-ADD5-3E6F12873E43}">
      <dgm:prSet/>
      <dgm:spPr/>
      <dgm:t>
        <a:bodyPr/>
        <a:lstStyle/>
        <a:p>
          <a:endParaRPr lang="en-US"/>
        </a:p>
      </dgm:t>
    </dgm:pt>
    <dgm:pt modelId="{700C2EAF-19A4-416E-A417-25DF9E973CF0}" type="sibTrans" cxnId="{6E0ED537-FEDD-44C6-ADD5-3E6F12873E43}">
      <dgm:prSet/>
      <dgm:spPr/>
      <dgm:t>
        <a:bodyPr/>
        <a:lstStyle/>
        <a:p>
          <a:endParaRPr lang="en-US"/>
        </a:p>
      </dgm:t>
    </dgm:pt>
    <dgm:pt modelId="{432AC6BF-EE1B-473C-89EC-2A7DF6A9ACC8}" type="pres">
      <dgm:prSet presAssocID="{70CBE7DF-4B74-4AFA-9A06-BFEF45F6A21B}" presName="root" presStyleCnt="0">
        <dgm:presLayoutVars>
          <dgm:dir/>
          <dgm:resizeHandles val="exact"/>
        </dgm:presLayoutVars>
      </dgm:prSet>
      <dgm:spPr/>
    </dgm:pt>
    <dgm:pt modelId="{5FB17D8B-46F4-438C-AE66-64C8D666942C}" type="pres">
      <dgm:prSet presAssocID="{BE898B43-903F-4BF0-AF34-59441E27F1CA}" presName="compNode" presStyleCnt="0"/>
      <dgm:spPr/>
    </dgm:pt>
    <dgm:pt modelId="{EEDEA645-D281-4A2E-8F73-8F89839F24FA}" type="pres">
      <dgm:prSet presAssocID="{BE898B43-903F-4BF0-AF34-59441E27F1CA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nlock"/>
        </a:ext>
      </dgm:extLst>
    </dgm:pt>
    <dgm:pt modelId="{F9FA208E-F4C9-4D04-B4A7-3023FD203612}" type="pres">
      <dgm:prSet presAssocID="{BE898B43-903F-4BF0-AF34-59441E27F1CA}" presName="spaceRect" presStyleCnt="0"/>
      <dgm:spPr/>
    </dgm:pt>
    <dgm:pt modelId="{05FA3645-F40B-40E3-81FF-DF5E308AEA13}" type="pres">
      <dgm:prSet presAssocID="{BE898B43-903F-4BF0-AF34-59441E27F1CA}" presName="textRect" presStyleLbl="revTx" presStyleIdx="0" presStyleCnt="2">
        <dgm:presLayoutVars>
          <dgm:chMax val="1"/>
          <dgm:chPref val="1"/>
        </dgm:presLayoutVars>
      </dgm:prSet>
      <dgm:spPr/>
    </dgm:pt>
    <dgm:pt modelId="{604BA84B-DB85-4281-9F83-663D64DB22DF}" type="pres">
      <dgm:prSet presAssocID="{82D6EF85-1BB0-4BE3-88A3-EA69802AC39C}" presName="sibTrans" presStyleCnt="0"/>
      <dgm:spPr/>
    </dgm:pt>
    <dgm:pt modelId="{E99A6844-CF8B-4DA9-A7DE-9741A20C990B}" type="pres">
      <dgm:prSet presAssocID="{C66D5E22-8D87-433F-A430-0A6ADB3147E4}" presName="compNode" presStyleCnt="0"/>
      <dgm:spPr/>
    </dgm:pt>
    <dgm:pt modelId="{ACECB98C-290C-48D3-9E5C-27929CFB6759}" type="pres">
      <dgm:prSet presAssocID="{C66D5E22-8D87-433F-A430-0A6ADB3147E4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hare"/>
        </a:ext>
      </dgm:extLst>
    </dgm:pt>
    <dgm:pt modelId="{1A73FACD-3261-4A58-842A-12AC69A0083F}" type="pres">
      <dgm:prSet presAssocID="{C66D5E22-8D87-433F-A430-0A6ADB3147E4}" presName="spaceRect" presStyleCnt="0"/>
      <dgm:spPr/>
    </dgm:pt>
    <dgm:pt modelId="{FDB01345-CC46-4178-8A7B-EDD2B26CAAC6}" type="pres">
      <dgm:prSet presAssocID="{C66D5E22-8D87-433F-A430-0A6ADB3147E4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BD625027-6927-488D-B832-DF4024563D76}" srcId="{70CBE7DF-4B74-4AFA-9A06-BFEF45F6A21B}" destId="{BE898B43-903F-4BF0-AF34-59441E27F1CA}" srcOrd="0" destOrd="0" parTransId="{39FC1473-C0EB-43C9-AB1F-689E3686432B}" sibTransId="{82D6EF85-1BB0-4BE3-88A3-EA69802AC39C}"/>
    <dgm:cxn modelId="{6E0ED537-FEDD-44C6-ADD5-3E6F12873E43}" srcId="{70CBE7DF-4B74-4AFA-9A06-BFEF45F6A21B}" destId="{C66D5E22-8D87-433F-A430-0A6ADB3147E4}" srcOrd="1" destOrd="0" parTransId="{3A5B8524-4D0E-4EC2-B15F-D3F5426F5615}" sibTransId="{700C2EAF-19A4-416E-A417-25DF9E973CF0}"/>
    <dgm:cxn modelId="{0623B877-5AFC-44CD-82D5-1C98E05D8FE2}" type="presOf" srcId="{BE898B43-903F-4BF0-AF34-59441E27F1CA}" destId="{05FA3645-F40B-40E3-81FF-DF5E308AEA13}" srcOrd="0" destOrd="0" presId="urn:microsoft.com/office/officeart/2018/2/layout/IconLabelList"/>
    <dgm:cxn modelId="{4AB800E6-694D-49AF-832E-0BC256C2FE66}" type="presOf" srcId="{70CBE7DF-4B74-4AFA-9A06-BFEF45F6A21B}" destId="{432AC6BF-EE1B-473C-89EC-2A7DF6A9ACC8}" srcOrd="0" destOrd="0" presId="urn:microsoft.com/office/officeart/2018/2/layout/IconLabelList"/>
    <dgm:cxn modelId="{403567F4-10A0-43A5-AD8D-681267DC4D53}" type="presOf" srcId="{C66D5E22-8D87-433F-A430-0A6ADB3147E4}" destId="{FDB01345-CC46-4178-8A7B-EDD2B26CAAC6}" srcOrd="0" destOrd="0" presId="urn:microsoft.com/office/officeart/2018/2/layout/IconLabelList"/>
    <dgm:cxn modelId="{22BB4AAB-3CC2-4FBA-B60E-8D7F365AFF11}" type="presParOf" srcId="{432AC6BF-EE1B-473C-89EC-2A7DF6A9ACC8}" destId="{5FB17D8B-46F4-438C-AE66-64C8D666942C}" srcOrd="0" destOrd="0" presId="urn:microsoft.com/office/officeart/2018/2/layout/IconLabelList"/>
    <dgm:cxn modelId="{1AE4941B-8472-4A01-9713-38B7ADCDDAF1}" type="presParOf" srcId="{5FB17D8B-46F4-438C-AE66-64C8D666942C}" destId="{EEDEA645-D281-4A2E-8F73-8F89839F24FA}" srcOrd="0" destOrd="0" presId="urn:microsoft.com/office/officeart/2018/2/layout/IconLabelList"/>
    <dgm:cxn modelId="{BCEDAE6C-E23B-4198-92A6-2B0772D6E58C}" type="presParOf" srcId="{5FB17D8B-46F4-438C-AE66-64C8D666942C}" destId="{F9FA208E-F4C9-4D04-B4A7-3023FD203612}" srcOrd="1" destOrd="0" presId="urn:microsoft.com/office/officeart/2018/2/layout/IconLabelList"/>
    <dgm:cxn modelId="{8659BC1C-71EF-450A-8CE3-AA1464AC0C49}" type="presParOf" srcId="{5FB17D8B-46F4-438C-AE66-64C8D666942C}" destId="{05FA3645-F40B-40E3-81FF-DF5E308AEA13}" srcOrd="2" destOrd="0" presId="urn:microsoft.com/office/officeart/2018/2/layout/IconLabelList"/>
    <dgm:cxn modelId="{9E1FE96D-B93A-4634-8E67-F9D744613530}" type="presParOf" srcId="{432AC6BF-EE1B-473C-89EC-2A7DF6A9ACC8}" destId="{604BA84B-DB85-4281-9F83-663D64DB22DF}" srcOrd="1" destOrd="0" presId="urn:microsoft.com/office/officeart/2018/2/layout/IconLabelList"/>
    <dgm:cxn modelId="{FC1D70D2-78E1-4E19-9F10-C8F96FA41D3F}" type="presParOf" srcId="{432AC6BF-EE1B-473C-89EC-2A7DF6A9ACC8}" destId="{E99A6844-CF8B-4DA9-A7DE-9741A20C990B}" srcOrd="2" destOrd="0" presId="urn:microsoft.com/office/officeart/2018/2/layout/IconLabelList"/>
    <dgm:cxn modelId="{2D369C78-F8B6-44A6-BB8A-1B3F3DE02A50}" type="presParOf" srcId="{E99A6844-CF8B-4DA9-A7DE-9741A20C990B}" destId="{ACECB98C-290C-48D3-9E5C-27929CFB6759}" srcOrd="0" destOrd="0" presId="urn:microsoft.com/office/officeart/2018/2/layout/IconLabelList"/>
    <dgm:cxn modelId="{A9D3B33E-A9B5-4BF3-B195-150DEC34722E}" type="presParOf" srcId="{E99A6844-CF8B-4DA9-A7DE-9741A20C990B}" destId="{1A73FACD-3261-4A58-842A-12AC69A0083F}" srcOrd="1" destOrd="0" presId="urn:microsoft.com/office/officeart/2018/2/layout/IconLabelList"/>
    <dgm:cxn modelId="{D098A205-AB0B-4B77-A89E-0543BDDF2727}" type="presParOf" srcId="{E99A6844-CF8B-4DA9-A7DE-9741A20C990B}" destId="{FDB01345-CC46-4178-8A7B-EDD2B26CAAC6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D9C16A6-8C48-4165-8DAF-8C957C12A8FA}" type="doc">
      <dgm:prSet loTypeId="urn:microsoft.com/office/officeart/2018/2/layout/IconLabelList" loCatId="icon" qsTypeId="urn:microsoft.com/office/officeart/2005/8/quickstyle/simple1" qsCatId="simple" csTypeId="urn:microsoft.com/office/officeart/2005/8/colors/colorful2" csCatId="colorful" phldr="1"/>
      <dgm:spPr/>
    </dgm:pt>
    <dgm:pt modelId="{701D68F5-42F8-47BC-8FED-84C50F595DF0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Database: MySQL</a:t>
          </a:r>
        </a:p>
      </dgm:t>
    </dgm:pt>
    <dgm:pt modelId="{9617668C-C38C-4017-8DDF-37855B15D110}" type="parTrans" cxnId="{C4BA385D-31ED-40EF-A5D6-98DFBA64E71A}">
      <dgm:prSet/>
      <dgm:spPr/>
      <dgm:t>
        <a:bodyPr/>
        <a:lstStyle/>
        <a:p>
          <a:endParaRPr lang="en-US"/>
        </a:p>
      </dgm:t>
    </dgm:pt>
    <dgm:pt modelId="{0C95B389-AC0C-4055-9AA3-38815EFC8B0A}" type="sibTrans" cxnId="{C4BA385D-31ED-40EF-A5D6-98DFBA64E71A}">
      <dgm:prSet/>
      <dgm:spPr/>
      <dgm:t>
        <a:bodyPr/>
        <a:lstStyle/>
        <a:p>
          <a:endParaRPr lang="en-US"/>
        </a:p>
      </dgm:t>
    </dgm:pt>
    <dgm:pt modelId="{91A66877-AC1C-46D9-BF2C-6024B638DEA9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Front-End System: HTML</a:t>
          </a:r>
        </a:p>
      </dgm:t>
    </dgm:pt>
    <dgm:pt modelId="{913FED05-DF41-48A7-B1F8-81937A468EF9}" type="parTrans" cxnId="{7F0DAB6F-9257-4F2D-B31A-3418F73F6952}">
      <dgm:prSet/>
      <dgm:spPr/>
      <dgm:t>
        <a:bodyPr/>
        <a:lstStyle/>
        <a:p>
          <a:endParaRPr lang="en-US"/>
        </a:p>
      </dgm:t>
    </dgm:pt>
    <dgm:pt modelId="{BFCE4A28-C381-46FF-935A-B11534EF7D87}" type="sibTrans" cxnId="{7F0DAB6F-9257-4F2D-B31A-3418F73F6952}">
      <dgm:prSet/>
      <dgm:spPr/>
      <dgm:t>
        <a:bodyPr/>
        <a:lstStyle/>
        <a:p>
          <a:endParaRPr lang="en-US"/>
        </a:p>
      </dgm:t>
    </dgm:pt>
    <dgm:pt modelId="{76CC3289-2662-43F0-A3C6-BA04A135F08C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Back-End</a:t>
          </a:r>
        </a:p>
        <a:p>
          <a:pPr>
            <a:lnSpc>
              <a:spcPct val="100000"/>
            </a:lnSpc>
          </a:pPr>
          <a:r>
            <a:rPr lang="en-US" dirty="0"/>
            <a:t>System: PHP</a:t>
          </a:r>
        </a:p>
      </dgm:t>
    </dgm:pt>
    <dgm:pt modelId="{D46DB4DA-1442-4ECE-89FE-BBB1E3489E3D}" type="parTrans" cxnId="{0400886E-8A1A-44C2-95A7-DB0EF4911494}">
      <dgm:prSet/>
      <dgm:spPr/>
      <dgm:t>
        <a:bodyPr/>
        <a:lstStyle/>
        <a:p>
          <a:endParaRPr lang="en-US"/>
        </a:p>
      </dgm:t>
    </dgm:pt>
    <dgm:pt modelId="{FA28C9D6-476E-43CD-BA23-D6D990FD78D0}" type="sibTrans" cxnId="{0400886E-8A1A-44C2-95A7-DB0EF4911494}">
      <dgm:prSet/>
      <dgm:spPr/>
      <dgm:t>
        <a:bodyPr/>
        <a:lstStyle/>
        <a:p>
          <a:endParaRPr lang="en-US"/>
        </a:p>
      </dgm:t>
    </dgm:pt>
    <dgm:pt modelId="{8994D886-A75F-411A-A9D7-D31991FF12BD}" type="pres">
      <dgm:prSet presAssocID="{7D9C16A6-8C48-4165-8DAF-8C957C12A8FA}" presName="root" presStyleCnt="0">
        <dgm:presLayoutVars>
          <dgm:dir/>
          <dgm:resizeHandles val="exact"/>
        </dgm:presLayoutVars>
      </dgm:prSet>
      <dgm:spPr/>
    </dgm:pt>
    <dgm:pt modelId="{E1DBA6D5-BD14-4CD2-A0CC-80F867FEFA81}" type="pres">
      <dgm:prSet presAssocID="{701D68F5-42F8-47BC-8FED-84C50F595DF0}" presName="compNode" presStyleCnt="0"/>
      <dgm:spPr/>
    </dgm:pt>
    <dgm:pt modelId="{19A8DC21-3E65-409D-AD53-DA51BB9198A0}" type="pres">
      <dgm:prSet presAssocID="{701D68F5-42F8-47BC-8FED-84C50F595DF0}" presName="iconRect" presStyleLbl="node1" presStyleIdx="0" presStyleCnt="3" custScaleX="157625" custScaleY="157625"/>
      <dgm:spPr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Network"/>
        </a:ext>
      </dgm:extLst>
    </dgm:pt>
    <dgm:pt modelId="{B9F90A48-FF94-4C94-A587-0190406F6FD3}" type="pres">
      <dgm:prSet presAssocID="{701D68F5-42F8-47BC-8FED-84C50F595DF0}" presName="spaceRect" presStyleCnt="0"/>
      <dgm:spPr/>
    </dgm:pt>
    <dgm:pt modelId="{A99B5DD6-89E9-4537-B415-4205CEB9323A}" type="pres">
      <dgm:prSet presAssocID="{701D68F5-42F8-47BC-8FED-84C50F595DF0}" presName="textRect" presStyleLbl="revTx" presStyleIdx="0" presStyleCnt="3">
        <dgm:presLayoutVars>
          <dgm:chMax val="1"/>
          <dgm:chPref val="1"/>
        </dgm:presLayoutVars>
      </dgm:prSet>
      <dgm:spPr/>
    </dgm:pt>
    <dgm:pt modelId="{8B391436-B9B0-45BD-A57F-792D6376D868}" type="pres">
      <dgm:prSet presAssocID="{0C95B389-AC0C-4055-9AA3-38815EFC8B0A}" presName="sibTrans" presStyleCnt="0"/>
      <dgm:spPr/>
    </dgm:pt>
    <dgm:pt modelId="{95872155-C45D-46D3-874C-D838089A06F8}" type="pres">
      <dgm:prSet presAssocID="{91A66877-AC1C-46D9-BF2C-6024B638DEA9}" presName="compNode" presStyleCnt="0"/>
      <dgm:spPr/>
    </dgm:pt>
    <dgm:pt modelId="{CE9DF0E8-B0DE-4E1E-9FF4-6006AD8428DB}" type="pres">
      <dgm:prSet presAssocID="{91A66877-AC1C-46D9-BF2C-6024B638DEA9}" presName="iconRect" presStyleLbl="node1" presStyleIdx="1" presStyleCnt="3" custScaleX="411695" custScaleY="283040" custLinFactNeighborX="-258" custLinFactNeighborY="-40044"/>
      <dgm:spPr>
        <a:prstGeom prst="flowChartProcess">
          <a:avLst/>
        </a:prstGeom>
        <a:blipFill>
          <a:blip xmlns:r="http://schemas.openxmlformats.org/officeDocument/2006/relationships" r:embed="rId3">
            <a:duotone>
              <a:schemeClr val="accent2">
                <a:hueOff val="-1356225"/>
                <a:satOff val="-828"/>
                <a:lumOff val="3235"/>
                <a:alphaOff val="0"/>
                <a:shade val="20000"/>
                <a:satMod val="200000"/>
              </a:schemeClr>
              <a:schemeClr val="accent2">
                <a:hueOff val="-1356225"/>
                <a:satOff val="-828"/>
                <a:lumOff val="3235"/>
                <a:alphaOff val="0"/>
                <a:tint val="12000"/>
                <a:satMod val="19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 l="-13541" t="9091" r="-13541" b="9091"/>
          </a:stretch>
        </a:blipFill>
      </dgm:spPr>
    </dgm:pt>
    <dgm:pt modelId="{AA0423A1-55B2-45E9-BFE7-3FBE5BDA65ED}" type="pres">
      <dgm:prSet presAssocID="{91A66877-AC1C-46D9-BF2C-6024B638DEA9}" presName="spaceRect" presStyleCnt="0"/>
      <dgm:spPr/>
    </dgm:pt>
    <dgm:pt modelId="{55120873-6F5C-4053-8EAD-6287A7F1097E}" type="pres">
      <dgm:prSet presAssocID="{91A66877-AC1C-46D9-BF2C-6024B638DEA9}" presName="textRect" presStyleLbl="revTx" presStyleIdx="1" presStyleCnt="3" custAng="0" custScaleY="99374">
        <dgm:presLayoutVars>
          <dgm:chMax val="1"/>
          <dgm:chPref val="1"/>
        </dgm:presLayoutVars>
      </dgm:prSet>
      <dgm:spPr/>
    </dgm:pt>
    <dgm:pt modelId="{F679C986-30E4-4F0A-A3A6-CAE528BFED76}" type="pres">
      <dgm:prSet presAssocID="{BFCE4A28-C381-46FF-935A-B11534EF7D87}" presName="sibTrans" presStyleCnt="0"/>
      <dgm:spPr/>
    </dgm:pt>
    <dgm:pt modelId="{2EC2FDE3-8908-45C7-A3FD-EB370213FE69}" type="pres">
      <dgm:prSet presAssocID="{76CC3289-2662-43F0-A3C6-BA04A135F08C}" presName="compNode" presStyleCnt="0"/>
      <dgm:spPr/>
    </dgm:pt>
    <dgm:pt modelId="{6DB1FE51-13D0-4A38-AD6E-48D4371A1AF3}" type="pres">
      <dgm:prSet presAssocID="{76CC3289-2662-43F0-A3C6-BA04A135F08C}" presName="iconRect" presStyleLbl="node1" presStyleIdx="2" presStyleCnt="3" custScaleX="157625" custScaleY="157625"/>
      <dgm:spPr>
        <a:blipFill rotWithShape="1"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ink"/>
        </a:ext>
      </dgm:extLst>
    </dgm:pt>
    <dgm:pt modelId="{0928538A-05CC-4A79-BD5D-92F985D1EEE5}" type="pres">
      <dgm:prSet presAssocID="{76CC3289-2662-43F0-A3C6-BA04A135F08C}" presName="spaceRect" presStyleCnt="0"/>
      <dgm:spPr/>
    </dgm:pt>
    <dgm:pt modelId="{133097FC-B1F8-4953-B0AB-E8E73D968D1C}" type="pres">
      <dgm:prSet presAssocID="{76CC3289-2662-43F0-A3C6-BA04A135F08C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1B8CB22C-9648-419B-97E9-4AA6C3555723}" type="presOf" srcId="{701D68F5-42F8-47BC-8FED-84C50F595DF0}" destId="{A99B5DD6-89E9-4537-B415-4205CEB9323A}" srcOrd="0" destOrd="0" presId="urn:microsoft.com/office/officeart/2018/2/layout/IconLabelList"/>
    <dgm:cxn modelId="{C4BA385D-31ED-40EF-A5D6-98DFBA64E71A}" srcId="{7D9C16A6-8C48-4165-8DAF-8C957C12A8FA}" destId="{701D68F5-42F8-47BC-8FED-84C50F595DF0}" srcOrd="0" destOrd="0" parTransId="{9617668C-C38C-4017-8DDF-37855B15D110}" sibTransId="{0C95B389-AC0C-4055-9AA3-38815EFC8B0A}"/>
    <dgm:cxn modelId="{5574CC64-4BF2-43BE-BABC-6DF1E58A4C74}" type="presOf" srcId="{7D9C16A6-8C48-4165-8DAF-8C957C12A8FA}" destId="{8994D886-A75F-411A-A9D7-D31991FF12BD}" srcOrd="0" destOrd="0" presId="urn:microsoft.com/office/officeart/2018/2/layout/IconLabelList"/>
    <dgm:cxn modelId="{0400886E-8A1A-44C2-95A7-DB0EF4911494}" srcId="{7D9C16A6-8C48-4165-8DAF-8C957C12A8FA}" destId="{76CC3289-2662-43F0-A3C6-BA04A135F08C}" srcOrd="2" destOrd="0" parTransId="{D46DB4DA-1442-4ECE-89FE-BBB1E3489E3D}" sibTransId="{FA28C9D6-476E-43CD-BA23-D6D990FD78D0}"/>
    <dgm:cxn modelId="{7F0DAB6F-9257-4F2D-B31A-3418F73F6952}" srcId="{7D9C16A6-8C48-4165-8DAF-8C957C12A8FA}" destId="{91A66877-AC1C-46D9-BF2C-6024B638DEA9}" srcOrd="1" destOrd="0" parTransId="{913FED05-DF41-48A7-B1F8-81937A468EF9}" sibTransId="{BFCE4A28-C381-46FF-935A-B11534EF7D87}"/>
    <dgm:cxn modelId="{EC5C6E85-C523-4B60-976B-342F12E3A6CB}" type="presOf" srcId="{91A66877-AC1C-46D9-BF2C-6024B638DEA9}" destId="{55120873-6F5C-4053-8EAD-6287A7F1097E}" srcOrd="0" destOrd="0" presId="urn:microsoft.com/office/officeart/2018/2/layout/IconLabelList"/>
    <dgm:cxn modelId="{6E31C6AB-C9E6-448F-A8CC-566A63619D4D}" type="presOf" srcId="{76CC3289-2662-43F0-A3C6-BA04A135F08C}" destId="{133097FC-B1F8-4953-B0AB-E8E73D968D1C}" srcOrd="0" destOrd="0" presId="urn:microsoft.com/office/officeart/2018/2/layout/IconLabelList"/>
    <dgm:cxn modelId="{2AD6E781-3ED2-484E-B438-73386D2C583D}" type="presParOf" srcId="{8994D886-A75F-411A-A9D7-D31991FF12BD}" destId="{E1DBA6D5-BD14-4CD2-A0CC-80F867FEFA81}" srcOrd="0" destOrd="0" presId="urn:microsoft.com/office/officeart/2018/2/layout/IconLabelList"/>
    <dgm:cxn modelId="{10B2B212-528C-471D-ABD0-D66ED992B833}" type="presParOf" srcId="{E1DBA6D5-BD14-4CD2-A0CC-80F867FEFA81}" destId="{19A8DC21-3E65-409D-AD53-DA51BB9198A0}" srcOrd="0" destOrd="0" presId="urn:microsoft.com/office/officeart/2018/2/layout/IconLabelList"/>
    <dgm:cxn modelId="{2A8FB3D0-F98B-4F5A-BACA-4315E38776FB}" type="presParOf" srcId="{E1DBA6D5-BD14-4CD2-A0CC-80F867FEFA81}" destId="{B9F90A48-FF94-4C94-A587-0190406F6FD3}" srcOrd="1" destOrd="0" presId="urn:microsoft.com/office/officeart/2018/2/layout/IconLabelList"/>
    <dgm:cxn modelId="{95FEF629-9884-451C-89B4-41B897ABE3D6}" type="presParOf" srcId="{E1DBA6D5-BD14-4CD2-A0CC-80F867FEFA81}" destId="{A99B5DD6-89E9-4537-B415-4205CEB9323A}" srcOrd="2" destOrd="0" presId="urn:microsoft.com/office/officeart/2018/2/layout/IconLabelList"/>
    <dgm:cxn modelId="{0FE6827F-DE80-4F8A-8E9D-7F88C0F7EF29}" type="presParOf" srcId="{8994D886-A75F-411A-A9D7-D31991FF12BD}" destId="{8B391436-B9B0-45BD-A57F-792D6376D868}" srcOrd="1" destOrd="0" presId="urn:microsoft.com/office/officeart/2018/2/layout/IconLabelList"/>
    <dgm:cxn modelId="{4857BE3A-D518-473D-AC79-7B9BF18B9824}" type="presParOf" srcId="{8994D886-A75F-411A-A9D7-D31991FF12BD}" destId="{95872155-C45D-46D3-874C-D838089A06F8}" srcOrd="2" destOrd="0" presId="urn:microsoft.com/office/officeart/2018/2/layout/IconLabelList"/>
    <dgm:cxn modelId="{B4B325C4-81F2-4B3E-8CBF-4532B0BFA343}" type="presParOf" srcId="{95872155-C45D-46D3-874C-D838089A06F8}" destId="{CE9DF0E8-B0DE-4E1E-9FF4-6006AD8428DB}" srcOrd="0" destOrd="0" presId="urn:microsoft.com/office/officeart/2018/2/layout/IconLabelList"/>
    <dgm:cxn modelId="{0AE6D335-6E55-47E1-BAD8-0368620AB8F6}" type="presParOf" srcId="{95872155-C45D-46D3-874C-D838089A06F8}" destId="{AA0423A1-55B2-45E9-BFE7-3FBE5BDA65ED}" srcOrd="1" destOrd="0" presId="urn:microsoft.com/office/officeart/2018/2/layout/IconLabelList"/>
    <dgm:cxn modelId="{AFEE8CCD-97FE-4EFA-A584-DF6AFDAD2B20}" type="presParOf" srcId="{95872155-C45D-46D3-874C-D838089A06F8}" destId="{55120873-6F5C-4053-8EAD-6287A7F1097E}" srcOrd="2" destOrd="0" presId="urn:microsoft.com/office/officeart/2018/2/layout/IconLabelList"/>
    <dgm:cxn modelId="{26649F18-C204-4047-8300-905486AB3755}" type="presParOf" srcId="{8994D886-A75F-411A-A9D7-D31991FF12BD}" destId="{F679C986-30E4-4F0A-A3A6-CAE528BFED76}" srcOrd="3" destOrd="0" presId="urn:microsoft.com/office/officeart/2018/2/layout/IconLabelList"/>
    <dgm:cxn modelId="{898D629F-DA37-435F-A0B2-0617605D711A}" type="presParOf" srcId="{8994D886-A75F-411A-A9D7-D31991FF12BD}" destId="{2EC2FDE3-8908-45C7-A3FD-EB370213FE69}" srcOrd="4" destOrd="0" presId="urn:microsoft.com/office/officeart/2018/2/layout/IconLabelList"/>
    <dgm:cxn modelId="{2BDADB1C-15B1-4763-9B35-3792147F8F87}" type="presParOf" srcId="{2EC2FDE3-8908-45C7-A3FD-EB370213FE69}" destId="{6DB1FE51-13D0-4A38-AD6E-48D4371A1AF3}" srcOrd="0" destOrd="0" presId="urn:microsoft.com/office/officeart/2018/2/layout/IconLabelList"/>
    <dgm:cxn modelId="{F692F1E6-C6EC-4391-8432-EB6C34194240}" type="presParOf" srcId="{2EC2FDE3-8908-45C7-A3FD-EB370213FE69}" destId="{0928538A-05CC-4A79-BD5D-92F985D1EEE5}" srcOrd="1" destOrd="0" presId="urn:microsoft.com/office/officeart/2018/2/layout/IconLabelList"/>
    <dgm:cxn modelId="{0E6AF6C4-A4E5-4234-9E16-F9F2334264CD}" type="presParOf" srcId="{2EC2FDE3-8908-45C7-A3FD-EB370213FE69}" destId="{133097FC-B1F8-4953-B0AB-E8E73D968D1C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DEA645-D281-4A2E-8F73-8F89839F24FA}">
      <dsp:nvSpPr>
        <dsp:cNvPr id="0" name=""/>
        <dsp:cNvSpPr/>
      </dsp:nvSpPr>
      <dsp:spPr>
        <a:xfrm>
          <a:off x="2004808" y="249297"/>
          <a:ext cx="1944000" cy="1944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5FA3645-F40B-40E3-81FF-DF5E308AEA13}">
      <dsp:nvSpPr>
        <dsp:cNvPr id="0" name=""/>
        <dsp:cNvSpPr/>
      </dsp:nvSpPr>
      <dsp:spPr>
        <a:xfrm>
          <a:off x="816808" y="2663749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Wrong Password Detection: </a:t>
          </a:r>
          <a:r>
            <a:rPr lang="en-US" sz="1600" kern="1200"/>
            <a:t>If used a wrong password to login, will pop-up an error message on screen.</a:t>
          </a:r>
        </a:p>
      </dsp:txBody>
      <dsp:txXfrm>
        <a:off x="816808" y="2663749"/>
        <a:ext cx="4320000" cy="720000"/>
      </dsp:txXfrm>
    </dsp:sp>
    <dsp:sp modelId="{ACECB98C-290C-48D3-9E5C-27929CFB6759}">
      <dsp:nvSpPr>
        <dsp:cNvPr id="0" name=""/>
        <dsp:cNvSpPr/>
      </dsp:nvSpPr>
      <dsp:spPr>
        <a:xfrm>
          <a:off x="7080808" y="249297"/>
          <a:ext cx="1944000" cy="1944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B01345-CC46-4178-8A7B-EDD2B26CAAC6}">
      <dsp:nvSpPr>
        <dsp:cNvPr id="0" name=""/>
        <dsp:cNvSpPr/>
      </dsp:nvSpPr>
      <dsp:spPr>
        <a:xfrm>
          <a:off x="5892808" y="2663749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Manager Reports: </a:t>
          </a:r>
          <a:r>
            <a:rPr lang="en-US" sz="1600" kern="1200"/>
            <a:t>Reporting the message given by the customer in the help section.</a:t>
          </a:r>
        </a:p>
      </dsp:txBody>
      <dsp:txXfrm>
        <a:off x="5892808" y="2663749"/>
        <a:ext cx="432000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9A8DC21-3E65-409D-AD53-DA51BB9198A0}">
      <dsp:nvSpPr>
        <dsp:cNvPr id="0" name=""/>
        <dsp:cNvSpPr/>
      </dsp:nvSpPr>
      <dsp:spPr>
        <a:xfrm>
          <a:off x="819109" y="776247"/>
          <a:ext cx="1680455" cy="1680455"/>
        </a:xfrm>
        <a:prstGeom prst="rect">
          <a:avLst/>
        </a:prstGeom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9B5DD6-89E9-4537-B415-4205CEB9323A}">
      <dsp:nvSpPr>
        <dsp:cNvPr id="0" name=""/>
        <dsp:cNvSpPr/>
      </dsp:nvSpPr>
      <dsp:spPr>
        <a:xfrm>
          <a:off x="474771" y="2464957"/>
          <a:ext cx="236913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Database: MySQL</a:t>
          </a:r>
        </a:p>
      </dsp:txBody>
      <dsp:txXfrm>
        <a:off x="474771" y="2464957"/>
        <a:ext cx="2369132" cy="720000"/>
      </dsp:txXfrm>
    </dsp:sp>
    <dsp:sp modelId="{CE9DF0E8-B0DE-4E1E-9FF4-6006AD8428DB}">
      <dsp:nvSpPr>
        <dsp:cNvPr id="0" name=""/>
        <dsp:cNvSpPr/>
      </dsp:nvSpPr>
      <dsp:spPr>
        <a:xfrm>
          <a:off x="3255751" y="16196"/>
          <a:ext cx="4389120" cy="3017517"/>
        </a:xfrm>
        <a:prstGeom prst="flowChartProcess">
          <a:avLst/>
        </a:prstGeom>
        <a:blipFill>
          <a:blip xmlns:r="http://schemas.openxmlformats.org/officeDocument/2006/relationships" r:embed="rId3">
            <a:duotone>
              <a:schemeClr val="accent2">
                <a:hueOff val="-1356225"/>
                <a:satOff val="-828"/>
                <a:lumOff val="3235"/>
                <a:alphaOff val="0"/>
                <a:shade val="20000"/>
                <a:satMod val="200000"/>
              </a:schemeClr>
              <a:schemeClr val="accent2">
                <a:hueOff val="-1356225"/>
                <a:satOff val="-828"/>
                <a:lumOff val="3235"/>
                <a:alphaOff val="0"/>
                <a:tint val="12000"/>
                <a:satMod val="19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 l="-13541" t="9091" r="-13541" b="9091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5120873-6F5C-4053-8EAD-6287A7F1097E}">
      <dsp:nvSpPr>
        <dsp:cNvPr id="0" name=""/>
        <dsp:cNvSpPr/>
      </dsp:nvSpPr>
      <dsp:spPr>
        <a:xfrm>
          <a:off x="4268496" y="2802602"/>
          <a:ext cx="2369132" cy="7154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Front-End System: HTML</a:t>
          </a:r>
        </a:p>
      </dsp:txBody>
      <dsp:txXfrm>
        <a:off x="4268496" y="2802602"/>
        <a:ext cx="2369132" cy="715492"/>
      </dsp:txXfrm>
    </dsp:sp>
    <dsp:sp modelId="{6DB1FE51-13D0-4A38-AD6E-48D4371A1AF3}">
      <dsp:nvSpPr>
        <dsp:cNvPr id="0" name=""/>
        <dsp:cNvSpPr/>
      </dsp:nvSpPr>
      <dsp:spPr>
        <a:xfrm>
          <a:off x="8406559" y="776247"/>
          <a:ext cx="1680455" cy="1680455"/>
        </a:xfrm>
        <a:prstGeom prst="rect">
          <a:avLst/>
        </a:prstGeom>
        <a:blipFill rotWithShape="1"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3097FC-B1F8-4953-B0AB-E8E73D968D1C}">
      <dsp:nvSpPr>
        <dsp:cNvPr id="0" name=""/>
        <dsp:cNvSpPr/>
      </dsp:nvSpPr>
      <dsp:spPr>
        <a:xfrm>
          <a:off x="8062221" y="2464957"/>
          <a:ext cx="236913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Back-End</a:t>
          </a:r>
        </a:p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System: PHP</a:t>
          </a:r>
        </a:p>
      </dsp:txBody>
      <dsp:txXfrm>
        <a:off x="8062221" y="2464957"/>
        <a:ext cx="2369132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F81CEA5-62FD-4C83-BDE3-91DFB9827D8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FA1CBFD-6AD0-48C4-B91B-58830F6F4C3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869721-F543-4A6C-BF9D-65D7CC540427}" type="datetimeFigureOut">
              <a:rPr lang="en-US" smtClean="0"/>
              <a:t>4/20/2023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E55D22-46A3-4B8C-AD40-252FE7896C3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70DCEF-9071-4B17-801B-37B4465C8E1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90168E-626C-4E60-93C0-A00D2560946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934770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32326A-4C88-4AFB-AA5B-5919D81DFF5B}" type="datetimeFigureOut">
              <a:rPr lang="en-US" smtClean="0"/>
              <a:t>4/20/2023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B3AB32-59DF-41F1-9618-EDFBF50496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18056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00470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51155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19275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67141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0337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10334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200325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57319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1213773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02646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78958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034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64587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46084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48903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4/20/2023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445835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4/20/2023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13364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4/20/2023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95838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446140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4/20/2023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28136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4/20/2023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78213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4" r:id="rId1"/>
    <p:sldLayoutId id="2147483835" r:id="rId2"/>
    <p:sldLayoutId id="2147483836" r:id="rId3"/>
    <p:sldLayoutId id="2147483837" r:id="rId4"/>
    <p:sldLayoutId id="2147483838" r:id="rId5"/>
    <p:sldLayoutId id="2147483839" r:id="rId6"/>
    <p:sldLayoutId id="2147483840" r:id="rId7"/>
    <p:sldLayoutId id="2147483841" r:id="rId8"/>
    <p:sldLayoutId id="2147483842" r:id="rId9"/>
    <p:sldLayoutId id="2147483843" r:id="rId10"/>
    <p:sldLayoutId id="2147483844" r:id="rId11"/>
    <p:sldLayoutId id="2147483845" r:id="rId12"/>
    <p:sldLayoutId id="2147483846" r:id="rId13"/>
    <p:sldLayoutId id="2147483847" r:id="rId14"/>
    <p:sldLayoutId id="2147483848" r:id="rId15"/>
    <p:sldLayoutId id="214748384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igital Connections">
            <a:extLst>
              <a:ext uri="{FF2B5EF4-FFF2-40B4-BE49-F238E27FC236}">
                <a16:creationId xmlns:a16="http://schemas.microsoft.com/office/drawing/2014/main" id="{3840F91C-EDD0-4D4E-A4AB-E6C77856C88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5136" r="15372" b="-1"/>
          <a:stretch/>
        </p:blipFill>
        <p:spPr>
          <a:xfrm>
            <a:off x="4269854" y="-1"/>
            <a:ext cx="7922146" cy="6858001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02C5318-1A1E-49D0-B2E2-A4B0FA9E8A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7333" y="609599"/>
            <a:ext cx="4120445" cy="2980267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pPr algn="l">
              <a:lnSpc>
                <a:spcPct val="90000"/>
              </a:lnSpc>
            </a:pPr>
            <a:r>
              <a:rPr lang="en-US" dirty="0"/>
              <a:t>ONLINE BANK MANAGEMENT SYSTEM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B6CF59-4E5B-494D-A2F7-97ADD01E64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7334" y="4927601"/>
            <a:ext cx="5140142" cy="1113761"/>
          </a:xfr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 marL="0" marR="0" algn="l">
              <a:buFont typeface="Wingdings 3" charset="2"/>
              <a:buChar char=""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- Patel Kevin </a:t>
            </a:r>
            <a:r>
              <a:rPr lang="en-US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Anilbhai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  <a:p>
            <a:pPr marL="0" marR="0" algn="l">
              <a:buFont typeface="Wingdings 3" charset="2"/>
              <a:buChar char=""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- </a:t>
            </a:r>
            <a:r>
              <a:rPr lang="en-US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Chedella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</a:t>
            </a:r>
            <a:r>
              <a:rPr lang="en-US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Siddhardha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  <a:p>
            <a:pPr marL="0" marR="0" algn="l">
              <a:buFont typeface="Wingdings 3" charset="2"/>
              <a:buChar char=""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- </a:t>
            </a:r>
            <a:r>
              <a:rPr lang="en-US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Kommu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</a:t>
            </a:r>
            <a:r>
              <a:rPr lang="en-US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Revanth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Kumar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 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77007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5EC69E-7F25-86BA-3783-4556C210D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Security</a:t>
            </a:r>
          </a:p>
        </p:txBody>
      </p:sp>
      <p:graphicFrame>
        <p:nvGraphicFramePr>
          <p:cNvPr id="12" name="Content Placeholder 3">
            <a:extLst>
              <a:ext uri="{FF2B5EF4-FFF2-40B4-BE49-F238E27FC236}">
                <a16:creationId xmlns:a16="http://schemas.microsoft.com/office/drawing/2014/main" id="{474DC349-086E-3F1A-A8CD-3997D2127672}"/>
              </a:ext>
            </a:extLst>
          </p:cNvPr>
          <p:cNvGraphicFramePr>
            <a:graphicFrameLocks noGrp="1"/>
          </p:cNvGraphicFramePr>
          <p:nvPr>
            <p:ph sz="half" idx="1"/>
          </p:nvPr>
        </p:nvGraphicFramePr>
        <p:xfrm>
          <a:off x="581192" y="2228003"/>
          <a:ext cx="11029616" cy="36330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6C952D1-8098-2AB5-93E1-10352BFFCB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565089" y="2228003"/>
            <a:ext cx="45719" cy="3633047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67947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0851886-51DE-FBEF-5162-3ADA1B0374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5700" y="723900"/>
            <a:ext cx="4800600" cy="54102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10EDCB0-87E6-012B-540C-F343CFF819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5700" y="855980"/>
            <a:ext cx="4810125" cy="54102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DF39E64-F399-4CFB-9F54-2D677F6347C3}"/>
              </a:ext>
            </a:extLst>
          </p:cNvPr>
          <p:cNvSpPr txBox="1"/>
          <p:nvPr/>
        </p:nvSpPr>
        <p:spPr>
          <a:xfrm rot="19079260">
            <a:off x="1324304" y="1148158"/>
            <a:ext cx="188174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Are you a valid user?</a:t>
            </a:r>
          </a:p>
        </p:txBody>
      </p:sp>
    </p:spTree>
    <p:extLst>
      <p:ext uri="{BB962C8B-B14F-4D97-AF65-F5344CB8AC3E}">
        <p14:creationId xmlns:p14="http://schemas.microsoft.com/office/powerpoint/2010/main" val="1374961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40558-A365-4CCE-92FA-5A48CD98F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5264487"/>
            <a:ext cx="11029616" cy="71887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Technologies Used</a:t>
            </a:r>
            <a:endParaRPr lang="en-US" dirty="0">
              <a:solidFill>
                <a:srgbClr val="FFFEFF"/>
              </a:solidFill>
            </a:endParaRPr>
          </a:p>
        </p:txBody>
      </p:sp>
      <p:graphicFrame>
        <p:nvGraphicFramePr>
          <p:cNvPr id="4" name="Content Placeholder 3" descr="icon SmartArt graphic">
            <a:extLst>
              <a:ext uri="{FF2B5EF4-FFF2-40B4-BE49-F238E27FC236}">
                <a16:creationId xmlns:a16="http://schemas.microsoft.com/office/drawing/2014/main" id="{81E592E1-99DF-4294-A2E9-EF46299BD3F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74735742"/>
              </p:ext>
            </p:extLst>
          </p:nvPr>
        </p:nvGraphicFramePr>
        <p:xfrm>
          <a:off x="-384351" y="993912"/>
          <a:ext cx="10906125" cy="39612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7033425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BE13E9C-D5A9-B955-4008-163CC1F7C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End (Web Server)</a:t>
            </a:r>
            <a:br>
              <a:rPr lang="en-US" dirty="0"/>
            </a:br>
            <a:r>
              <a:rPr lang="en-US" dirty="0"/>
              <a:t>1.Database</a:t>
            </a:r>
          </a:p>
        </p:txBody>
      </p:sp>
      <p:pic>
        <p:nvPicPr>
          <p:cNvPr id="7" name="Picture 4" descr="MySQL | Most Popular Open Source Relational Database | AWS">
            <a:extLst>
              <a:ext uri="{FF2B5EF4-FFF2-40B4-BE49-F238E27FC236}">
                <a16:creationId xmlns:a16="http://schemas.microsoft.com/office/drawing/2014/main" id="{4F909CBF-7F31-E506-CA8F-B6DE3FE98FF9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77863" y="3018776"/>
            <a:ext cx="4183062" cy="2165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B00814B-36CF-1EB6-D874-5A24BA1FAA4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800" b="0" i="0" dirty="0">
                <a:solidFill>
                  <a:srgbClr val="000000"/>
                </a:solidFill>
                <a:effectLst/>
                <a:latin typeface="Nunito" panose="020B0604020202020204" pitchFamily="2" charset="0"/>
              </a:rPr>
              <a:t>MySQL is a system that helps store and manage data efficiently. The database generally stores data in a structured fashion.</a:t>
            </a:r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Heebo" panose="020B0604020202020204" pitchFamily="2" charset="-79"/>
                <a:cs typeface="Heebo" panose="020B0604020202020204" pitchFamily="2" charset="-79"/>
              </a:rPr>
              <a:t>Open-Source</a:t>
            </a:r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Heebo" panose="020B0604020202020204" pitchFamily="2" charset="-79"/>
                <a:cs typeface="Heebo" panose="020B0604020202020204" pitchFamily="2" charset="-79"/>
              </a:rPr>
              <a:t>Quick and Reliable</a:t>
            </a:r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Heebo" panose="020B0604020202020204" pitchFamily="2" charset="-79"/>
                <a:cs typeface="Heebo" panose="020B0604020202020204" pitchFamily="2" charset="-79"/>
              </a:rPr>
              <a:t>Scalable</a:t>
            </a:r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Heebo" panose="020B0604020202020204" pitchFamily="2" charset="-79"/>
                <a:cs typeface="Heebo" panose="020B0604020202020204" pitchFamily="2" charset="-79"/>
              </a:rPr>
              <a:t>Data Types/Character Sets</a:t>
            </a:r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Heebo" panose="020B0604020202020204" pitchFamily="2" charset="-79"/>
                <a:cs typeface="Heebo" panose="020B0604020202020204" pitchFamily="2" charset="-79"/>
              </a:rPr>
              <a:t>Secure</a:t>
            </a:r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Heebo" panose="020B0604020202020204" pitchFamily="2" charset="-79"/>
                <a:cs typeface="Heebo" panose="020B0604020202020204" pitchFamily="2" charset="-79"/>
              </a:rPr>
              <a:t>Support for large databases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7328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FD3D0C5E-959A-3800-9D33-1AFC63AC3F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746" y="609600"/>
            <a:ext cx="3729076" cy="13208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2.Html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1F7F31-E928-D6E3-3152-57A3D579A8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5167" y="2160589"/>
            <a:ext cx="3720916" cy="356073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HTML is the standard markup language for creating Web pages.</a:t>
            </a:r>
          </a:p>
          <a:p>
            <a:r>
              <a:rPr lang="en-US" dirty="0"/>
              <a:t>It is platform-independent.</a:t>
            </a:r>
          </a:p>
          <a:p>
            <a:pPr marL="0" indent="0"/>
            <a:endParaRPr lang="en-US"/>
          </a:p>
        </p:txBody>
      </p:sp>
      <p:pic>
        <p:nvPicPr>
          <p:cNvPr id="5" name="Picture 2" descr="Advantages and Disadvantages of HTML - GeeksforGeeks">
            <a:extLst>
              <a:ext uri="{FF2B5EF4-FFF2-40B4-BE49-F238E27FC236}">
                <a16:creationId xmlns:a16="http://schemas.microsoft.com/office/drawing/2014/main" id="{C46C290F-51AF-87DB-F06D-D4CD80F766AA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6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54035" y="636700"/>
            <a:ext cx="4602747" cy="5080068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241480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CC7303A6-15AF-A484-29C4-59D491D63E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746" y="609600"/>
            <a:ext cx="3729076" cy="13208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Back End (Web Server)</a:t>
            </a:r>
          </a:p>
        </p:txBody>
      </p:sp>
      <p:pic>
        <p:nvPicPr>
          <p:cNvPr id="5" name="Content Placeholder 4" descr="PHP monitoring and integration with Zabbix">
            <a:extLst>
              <a:ext uri="{FF2B5EF4-FFF2-40B4-BE49-F238E27FC236}">
                <a16:creationId xmlns:a16="http://schemas.microsoft.com/office/drawing/2014/main" id="{86EDE98B-9B72-7435-F2A6-032C375D59C0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54035" y="1974081"/>
            <a:ext cx="4602747" cy="2405306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2CBAA7-F48D-D33F-3A70-53233A8B89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5167" y="2160589"/>
            <a:ext cx="3720916" cy="3560733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500" b="0" i="0">
                <a:effectLst/>
              </a:rPr>
              <a:t>PHP is a server scripting language and a powerful tool for making dynamic and interactive Web pages.</a:t>
            </a:r>
          </a:p>
          <a:p>
            <a:pPr>
              <a:lnSpc>
                <a:spcPct val="90000"/>
              </a:lnSpc>
            </a:pPr>
            <a:r>
              <a:rPr lang="en-US" sz="1500"/>
              <a:t>PHP can create, open, read, write, delete, and close files on the server.</a:t>
            </a:r>
          </a:p>
          <a:p>
            <a:pPr>
              <a:lnSpc>
                <a:spcPct val="90000"/>
              </a:lnSpc>
            </a:pPr>
            <a:r>
              <a:rPr lang="en-US" sz="1500"/>
              <a:t>PHP can collect form data.</a:t>
            </a:r>
          </a:p>
          <a:p>
            <a:pPr>
              <a:lnSpc>
                <a:spcPct val="90000"/>
              </a:lnSpc>
            </a:pPr>
            <a:r>
              <a:rPr lang="en-US" sz="1500"/>
              <a:t>PHP can send and receive cookies.</a:t>
            </a:r>
          </a:p>
          <a:p>
            <a:pPr>
              <a:lnSpc>
                <a:spcPct val="90000"/>
              </a:lnSpc>
            </a:pPr>
            <a:r>
              <a:rPr lang="en-US" sz="1500"/>
              <a:t>PHP can add, delete, and modify data in your database.</a:t>
            </a:r>
          </a:p>
          <a:p>
            <a:pPr>
              <a:lnSpc>
                <a:spcPct val="90000"/>
              </a:lnSpc>
            </a:pPr>
            <a:r>
              <a:rPr lang="en-US" sz="1500"/>
              <a:t>PHP can be used to control user access.</a:t>
            </a:r>
          </a:p>
          <a:p>
            <a:pPr>
              <a:lnSpc>
                <a:spcPct val="90000"/>
              </a:lnSpc>
            </a:pPr>
            <a:r>
              <a:rPr lang="en-US" sz="1500"/>
              <a:t>PHP can encrypt data</a:t>
            </a:r>
          </a:p>
        </p:txBody>
      </p:sp>
    </p:spTree>
    <p:extLst>
      <p:ext uri="{BB962C8B-B14F-4D97-AF65-F5344CB8AC3E}">
        <p14:creationId xmlns:p14="http://schemas.microsoft.com/office/powerpoint/2010/main" val="10169188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F720C35-4399-C0D2-BA0C-137A8BF49A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5014" y="1127489"/>
            <a:ext cx="8541971" cy="531737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67615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1C8F3D-FB01-ABA6-99EC-BB4D63133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5969" y="4553712"/>
            <a:ext cx="8288032" cy="109631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Interface</a:t>
            </a:r>
          </a:p>
        </p:txBody>
      </p:sp>
      <p:pic>
        <p:nvPicPr>
          <p:cNvPr id="7" name="Content Placeholder 6" descr="Diagram&#10;&#10;Description automatically generated">
            <a:extLst>
              <a:ext uri="{FF2B5EF4-FFF2-40B4-BE49-F238E27FC236}">
                <a16:creationId xmlns:a16="http://schemas.microsoft.com/office/drawing/2014/main" id="{8B2A3A79-6526-8613-EC51-AC8BEDD3ECA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038119" y="749148"/>
            <a:ext cx="6455885" cy="3944038"/>
          </a:xfrm>
        </p:spPr>
      </p:pic>
    </p:spTree>
    <p:extLst>
      <p:ext uri="{BB962C8B-B14F-4D97-AF65-F5344CB8AC3E}">
        <p14:creationId xmlns:p14="http://schemas.microsoft.com/office/powerpoint/2010/main" val="7128517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A9EC9B-7573-AFEA-E4E3-C794B3EC5E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02255"/>
          </a:xfrm>
        </p:spPr>
        <p:txBody>
          <a:bodyPr>
            <a:normAutofit fontScale="90000"/>
          </a:bodyPr>
          <a:lstStyle/>
          <a:p>
            <a:r>
              <a:rPr lang="en-US" dirty="0"/>
              <a:t>Home Page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FDED8A6-683F-2090-48B8-89A0F48E401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77333" y="1324830"/>
            <a:ext cx="8596669" cy="4624277"/>
          </a:xfrm>
        </p:spPr>
      </p:pic>
    </p:spTree>
    <p:extLst>
      <p:ext uri="{BB962C8B-B14F-4D97-AF65-F5344CB8AC3E}">
        <p14:creationId xmlns:p14="http://schemas.microsoft.com/office/powerpoint/2010/main" val="22359725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10BE40E3-5550-4CDD-B4FD-387C33EBF1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1A6B738-E50C-4653-B343-B9D6A5EA27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98768D6-B28C-40A3-B381-39306F5816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23">
              <a:extLst>
                <a:ext uri="{FF2B5EF4-FFF2-40B4-BE49-F238E27FC236}">
                  <a16:creationId xmlns:a16="http://schemas.microsoft.com/office/drawing/2014/main" id="{B27C15B9-7795-4321-AB30-DF1DEF65C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5">
              <a:extLst>
                <a:ext uri="{FF2B5EF4-FFF2-40B4-BE49-F238E27FC236}">
                  <a16:creationId xmlns:a16="http://schemas.microsoft.com/office/drawing/2014/main" id="{578EC957-1F3F-4C00-B023-C8725C217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3D642632-BBD5-46D6-A91D-9B2BF68219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7">
              <a:extLst>
                <a:ext uri="{FF2B5EF4-FFF2-40B4-BE49-F238E27FC236}">
                  <a16:creationId xmlns:a16="http://schemas.microsoft.com/office/drawing/2014/main" id="{BF9D518D-AFF5-4DE2-AEE2-0EC15479A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28">
              <a:extLst>
                <a:ext uri="{FF2B5EF4-FFF2-40B4-BE49-F238E27FC236}">
                  <a16:creationId xmlns:a16="http://schemas.microsoft.com/office/drawing/2014/main" id="{14EF979B-B00D-460C-BD56-7EEAFB7E0F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9">
              <a:extLst>
                <a:ext uri="{FF2B5EF4-FFF2-40B4-BE49-F238E27FC236}">
                  <a16:creationId xmlns:a16="http://schemas.microsoft.com/office/drawing/2014/main" id="{3E40F9A1-6B82-400F-9397-26D1D36F1F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Isosceles Triangle 21">
              <a:extLst>
                <a:ext uri="{FF2B5EF4-FFF2-40B4-BE49-F238E27FC236}">
                  <a16:creationId xmlns:a16="http://schemas.microsoft.com/office/drawing/2014/main" id="{2EF7DDF1-FF86-4CA4-B08B-8939557EBD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3" name="Isosceles Triangle 22">
              <a:extLst>
                <a:ext uri="{FF2B5EF4-FFF2-40B4-BE49-F238E27FC236}">
                  <a16:creationId xmlns:a16="http://schemas.microsoft.com/office/drawing/2014/main" id="{6D7C1F89-72B2-4FDC-B9E2-04F52D5C50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44" name="Title 1">
            <a:extLst>
              <a:ext uri="{FF2B5EF4-FFF2-40B4-BE49-F238E27FC236}">
                <a16:creationId xmlns:a16="http://schemas.microsoft.com/office/drawing/2014/main" id="{855A20A5-848C-5502-D152-E0B286D3AC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547171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pPr algn="ctr"/>
            <a:r>
              <a:rPr lang="en-US" dirty="0"/>
              <a:t>User View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CFF9FD4-E8DF-FE99-BFE9-288C1B316C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250" y="1248317"/>
            <a:ext cx="8574076" cy="5250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5890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2616EE-270D-4F4C-BA1F-2708D387B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6734" y="609600"/>
            <a:ext cx="3737268" cy="1320800"/>
          </a:xfrm>
        </p:spPr>
        <p:txBody>
          <a:bodyPr>
            <a:normAutofit/>
          </a:bodyPr>
          <a:lstStyle/>
          <a:p>
            <a:r>
              <a:rPr lang="en-US" dirty="0"/>
              <a:t>Concept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3A76FF-C1BF-4204-DDA4-2922BE9BF9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9563" y="2160589"/>
            <a:ext cx="4064439" cy="3880773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US" sz="1600" dirty="0"/>
              <a:t>Banking management system keeps track of and addresses the customer’s financial details.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US" sz="1600" dirty="0"/>
              <a:t>The main aim here is to develop software for managing the bank account.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US" sz="1600" dirty="0"/>
              <a:t>We develop the above using my SQL, HTML, and </a:t>
            </a:r>
            <a:r>
              <a:rPr lang="en-US" sz="1600" dirty="0" err="1"/>
              <a:t>php</a:t>
            </a:r>
            <a:r>
              <a:rPr lang="en-US" sz="1600" dirty="0"/>
              <a:t>.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US" sz="1600" dirty="0"/>
              <a:t>We plan to create this software to make managing the customer and their account information easier and make strong security for all system information.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US" sz="1600" dirty="0"/>
              <a:t>It also creates a report of all the banking operations.</a:t>
            </a:r>
          </a:p>
        </p:txBody>
      </p:sp>
      <p:pic>
        <p:nvPicPr>
          <p:cNvPr id="6" name="Picture 5" descr="Graph on document with pen">
            <a:extLst>
              <a:ext uri="{FF2B5EF4-FFF2-40B4-BE49-F238E27FC236}">
                <a16:creationId xmlns:a16="http://schemas.microsoft.com/office/drawing/2014/main" id="{1344051C-7EE8-86B5-D32A-672C5665DCF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606" r="16883" b="-2"/>
          <a:stretch/>
        </p:blipFill>
        <p:spPr>
          <a:xfrm>
            <a:off x="20" y="-1"/>
            <a:ext cx="5394940" cy="6858001"/>
          </a:xfrm>
          <a:custGeom>
            <a:avLst/>
            <a:gdLst/>
            <a:ahLst/>
            <a:cxnLst/>
            <a:rect l="l" t="t" r="r" b="b"/>
            <a:pathLst>
              <a:path w="5394960" h="6858000">
                <a:moveTo>
                  <a:pt x="842596" y="0"/>
                </a:moveTo>
                <a:lnTo>
                  <a:pt x="5394960" y="0"/>
                </a:lnTo>
                <a:lnTo>
                  <a:pt x="5394960" y="21851"/>
                </a:lnTo>
                <a:lnTo>
                  <a:pt x="4365943" y="6858000"/>
                </a:lnTo>
                <a:lnTo>
                  <a:pt x="0" y="6858000"/>
                </a:lnTo>
                <a:lnTo>
                  <a:pt x="0" y="5666154"/>
                </a:lnTo>
                <a:close/>
              </a:path>
            </a:pathLst>
          </a:custGeom>
        </p:spPr>
      </p:pic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3BCB5F6A-9EB0-40B0-9D13-3023E9A205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2093220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02BAE-97A1-19CF-0818-FF04DF4C07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Cashier View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605DD6B-D3BE-2205-4D29-980C8B0E5AB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77862" y="2335576"/>
            <a:ext cx="7860209" cy="2492829"/>
          </a:xfrm>
        </p:spPr>
      </p:pic>
    </p:spTree>
    <p:extLst>
      <p:ext uri="{BB962C8B-B14F-4D97-AF65-F5344CB8AC3E}">
        <p14:creationId xmlns:p14="http://schemas.microsoft.com/office/powerpoint/2010/main" val="8727892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20CDF181-484F-9407-15FC-3236A531D7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2209" y="1023602"/>
            <a:ext cx="9604533" cy="4682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9500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87E73C-2B1A-4602-BFBE-CFE1E55D9B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96275" y="1419226"/>
            <a:ext cx="3081576" cy="174676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CB511D-EA45-4336-847C-1252667143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96275" y="3505095"/>
            <a:ext cx="3081576" cy="2629006"/>
          </a:xfrm>
        </p:spPr>
        <p:txBody>
          <a:bodyPr>
            <a:normAutofit/>
          </a:bodyPr>
          <a:lstStyle/>
          <a:p>
            <a:endParaRPr lang="en-US" dirty="0">
              <a:solidFill>
                <a:schemeClr val="bg2"/>
              </a:solidFill>
            </a:endParaRPr>
          </a:p>
          <a:p>
            <a:endParaRPr lang="en-US" dirty="0">
              <a:solidFill>
                <a:schemeClr val="bg2"/>
              </a:solidFill>
            </a:endParaRPr>
          </a:p>
        </p:txBody>
      </p:sp>
      <p:pic>
        <p:nvPicPr>
          <p:cNvPr id="5" name="Picture 4" descr="Digital Numbers">
            <a:extLst>
              <a:ext uri="{FF2B5EF4-FFF2-40B4-BE49-F238E27FC236}">
                <a16:creationId xmlns:a16="http://schemas.microsoft.com/office/drawing/2014/main" id="{A21EA617-6D48-425F-97A8-7FEC82C8F40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89" r="9642" b="1"/>
          <a:stretch/>
        </p:blipFill>
        <p:spPr>
          <a:xfrm>
            <a:off x="446534" y="723899"/>
            <a:ext cx="7498616" cy="5676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3474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F26C6-2617-BEEA-EF30-C082EAEFB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Design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87616B0-F263-8512-467A-E33BB1330F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258079" y="2221610"/>
            <a:ext cx="5435879" cy="3759393"/>
          </a:xfrm>
          <a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tretch>
              <a:fillRect l="-13541" t="9091" r="-13541" b="9091"/>
            </a:stretch>
          </a:blipFill>
        </p:spPr>
      </p:pic>
    </p:spTree>
    <p:extLst>
      <p:ext uri="{BB962C8B-B14F-4D97-AF65-F5344CB8AC3E}">
        <p14:creationId xmlns:p14="http://schemas.microsoft.com/office/powerpoint/2010/main" val="5341569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71880-245E-D154-FB7A-F8DBF4BFE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entities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DE61DE-8BDF-2921-4555-C12FE452CF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184088" cy="397534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400" dirty="0"/>
              <a:t>Bank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Branch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Employees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Customers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Accounts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Account Types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Transactions</a:t>
            </a:r>
          </a:p>
        </p:txBody>
      </p:sp>
    </p:spTree>
    <p:extLst>
      <p:ext uri="{BB962C8B-B14F-4D97-AF65-F5344CB8AC3E}">
        <p14:creationId xmlns:p14="http://schemas.microsoft.com/office/powerpoint/2010/main" val="29074326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E3BA9-6BFC-CDF1-C3B2-AD0939F86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Attributes for Entities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7C9FB1-DAB3-4C54-7711-D22D9B943C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1193" y="2002623"/>
            <a:ext cx="5422390" cy="3900338"/>
          </a:xfrm>
        </p:spPr>
        <p:txBody>
          <a:bodyPr>
            <a:normAutofit fontScale="92500" lnSpcReduction="20000"/>
          </a:bodyPr>
          <a:lstStyle/>
          <a:p>
            <a:pPr marL="0" indent="0" algn="l" rtl="0" eaLnBrk="1" fontAlgn="t" latinLnBrk="0" hangingPunct="1">
              <a:spcBef>
                <a:spcPts val="0"/>
              </a:spcBef>
              <a:spcAft>
                <a:spcPts val="0"/>
              </a:spcAft>
              <a:buNone/>
            </a:pPr>
            <a:endParaRPr lang="en-US" sz="1800" b="1" i="0" u="none" strike="noStrike" kern="1200" dirty="0">
              <a:solidFill>
                <a:schemeClr val="tx1"/>
              </a:solidFill>
              <a:effectLst/>
              <a:latin typeface="Century Gothic" panose="020B0502020202020204" pitchFamily="34" charset="0"/>
            </a:endParaRPr>
          </a:p>
          <a:p>
            <a:pPr marL="0" indent="0" algn="l" rtl="0" eaLnBrk="1" fontAlgn="t" latinLnBrk="0" hangingPunct="1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kern="1200" dirty="0">
                <a:solidFill>
                  <a:schemeClr val="tx1"/>
                </a:solidFill>
                <a:effectLst/>
                <a:latin typeface="Century Gothic" panose="020B0502020202020204" pitchFamily="34" charset="0"/>
              </a:rPr>
              <a:t>Bank :-</a:t>
            </a:r>
          </a:p>
          <a:p>
            <a:pPr marL="0" indent="0" algn="l" rtl="0" eaLnBrk="1" fontAlgn="t" latinLnBrk="0" hangingPunct="1">
              <a:spcBef>
                <a:spcPts val="0"/>
              </a:spcBef>
              <a:spcAft>
                <a:spcPts val="0"/>
              </a:spcAft>
              <a:buNone/>
            </a:pPr>
            <a:endParaRPr lang="en-US" sz="1800" b="1" i="0" u="none" strike="noStrike" kern="1200" dirty="0">
              <a:solidFill>
                <a:schemeClr val="tx1"/>
              </a:solidFill>
              <a:effectLst/>
              <a:latin typeface="Century Gothic" panose="020B0502020202020204" pitchFamily="34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i="0" u="none" strike="noStrike" kern="1200" dirty="0" err="1">
                <a:solidFill>
                  <a:schemeClr val="tx1"/>
                </a:solidFill>
                <a:effectLst/>
                <a:latin typeface="Century Gothic" panose="020B0502020202020204" pitchFamily="34" charset="0"/>
              </a:rPr>
              <a:t>B_Name</a:t>
            </a:r>
            <a:endParaRPr lang="en-US" i="0" u="none" strike="noStrike" dirty="0"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i="0" u="none" strike="noStrike" kern="1200" dirty="0" err="1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B_Code</a:t>
            </a:r>
            <a:r>
              <a:rPr lang="en-US" i="0" u="none" strike="noStrike" kern="1200" dirty="0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 (pk)</a:t>
            </a:r>
            <a:endParaRPr lang="en-US" i="0" u="none" strike="noStrike" dirty="0">
              <a:effectLst/>
              <a:latin typeface="Arial" panose="020B0604020202020204" pitchFamily="34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i="0" u="none" strike="noStrike" kern="1200" dirty="0" err="1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B_Location</a:t>
            </a:r>
            <a:endParaRPr lang="en-US" i="0" u="none" strike="noStrike" kern="1200" dirty="0">
              <a:solidFill>
                <a:srgbClr val="000000"/>
              </a:solidFill>
              <a:effectLst/>
              <a:latin typeface="Century Gothic" panose="020B0502020202020204" pitchFamily="34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srgbClr val="000000"/>
              </a:solidFill>
              <a:latin typeface="Century Gothic" panose="020B0502020202020204" pitchFamily="34" charset="0"/>
            </a:endParaRPr>
          </a:p>
          <a:p>
            <a:pPr marL="0" indent="0" algn="l" rtl="0" eaLnBrk="1" fontAlgn="t" latinLnBrk="0" hangingPunct="1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i="0" u="none" strike="noStrike" dirty="0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Customer:-</a:t>
            </a:r>
          </a:p>
          <a:p>
            <a:pPr marL="0" indent="0" algn="l" rtl="0" eaLnBrk="1" fontAlgn="t" latinLnBrk="0" hangingPunct="1">
              <a:spcBef>
                <a:spcPts val="0"/>
              </a:spcBef>
              <a:spcAft>
                <a:spcPts val="0"/>
              </a:spcAft>
              <a:buNone/>
            </a:pPr>
            <a:endParaRPr lang="en-US" i="0" u="none" strike="noStrike" dirty="0">
              <a:solidFill>
                <a:srgbClr val="000000"/>
              </a:solidFill>
              <a:effectLst/>
              <a:latin typeface="Century Gothic" panose="020B0502020202020204" pitchFamily="34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sz="1800" i="0" u="none" strike="noStrike" kern="1200" dirty="0" err="1">
                <a:solidFill>
                  <a:schemeClr val="tx1"/>
                </a:solidFill>
                <a:effectLst/>
                <a:latin typeface="Century Gothic" panose="020B0502020202020204" pitchFamily="34" charset="0"/>
              </a:rPr>
              <a:t>Cust_Id</a:t>
            </a:r>
            <a:endParaRPr lang="en-US" sz="1800" i="0" u="none" strike="noStrike" dirty="0"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kern="1200" dirty="0" err="1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Fname</a:t>
            </a:r>
            <a:endParaRPr lang="en-US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kern="1200" dirty="0" err="1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Lname</a:t>
            </a:r>
            <a:endParaRPr lang="en-US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kern="1200" dirty="0" err="1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Cell_No</a:t>
            </a:r>
            <a:endParaRPr lang="en-US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kern="1200" dirty="0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Email</a:t>
            </a:r>
            <a:endParaRPr lang="en-US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kern="1200" dirty="0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City</a:t>
            </a:r>
            <a:endParaRPr lang="en-US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kern="1200" dirty="0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DOB</a:t>
            </a:r>
            <a:endParaRPr lang="en-US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kern="1200" dirty="0" err="1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Zip_Code</a:t>
            </a:r>
            <a:endParaRPr lang="en-US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indent="0" algn="l" rtl="0" eaLnBrk="1" fontAlgn="t" latinLnBrk="0" hangingPunct="1">
              <a:spcBef>
                <a:spcPts val="0"/>
              </a:spcBef>
              <a:spcAft>
                <a:spcPts val="0"/>
              </a:spcAft>
              <a:buNone/>
            </a:pPr>
            <a:endParaRPr lang="en-US" i="0" u="none" strike="noStrike" dirty="0">
              <a:solidFill>
                <a:srgbClr val="000000"/>
              </a:solidFill>
              <a:effectLst/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77F6EC5-236C-1ECF-324D-904DE9320A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900339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b="1" dirty="0"/>
              <a:t>Branch :- </a:t>
            </a: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sz="1800" i="0" u="none" strike="noStrike" kern="1200" dirty="0">
                <a:solidFill>
                  <a:schemeClr val="tx1"/>
                </a:solidFill>
                <a:effectLst/>
                <a:latin typeface="Century Gothic" panose="020B0502020202020204" pitchFamily="34" charset="0"/>
              </a:rPr>
              <a:t>Name</a:t>
            </a:r>
            <a:endParaRPr lang="en-US" sz="1800" i="0" u="none" strike="noStrike" dirty="0"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sz="1800" i="0" u="none" strike="noStrike" kern="1200" dirty="0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ID (PK)</a:t>
            </a:r>
            <a:endParaRPr lang="en-US" sz="1800" i="0" u="none" strike="noStrike" dirty="0">
              <a:effectLst/>
              <a:latin typeface="Arial" panose="020B0604020202020204" pitchFamily="34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sz="1800" i="0" u="none" strike="noStrike" kern="1200" dirty="0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City</a:t>
            </a:r>
            <a:endParaRPr lang="en-US" sz="1800" i="0" u="none" strike="noStrike" dirty="0">
              <a:effectLst/>
              <a:latin typeface="Arial" panose="020B0604020202020204" pitchFamily="34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sz="1800" i="0" u="none" strike="noStrike" kern="1200" dirty="0" err="1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Zipcode</a:t>
            </a:r>
            <a:endParaRPr lang="en-US" sz="1800" i="0" u="none" strike="noStrike" dirty="0">
              <a:effectLst/>
              <a:latin typeface="Arial" panose="020B0604020202020204" pitchFamily="34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sz="1800" i="0" u="none" strike="noStrike" kern="1200" dirty="0" err="1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Account_Ids</a:t>
            </a:r>
            <a:endParaRPr lang="en-US" sz="1800" i="0" u="none" strike="noStrike" kern="1200" dirty="0">
              <a:solidFill>
                <a:srgbClr val="000000"/>
              </a:solidFill>
              <a:effectLst/>
              <a:latin typeface="Century Gothic" panose="020B0502020202020204" pitchFamily="34" charset="0"/>
            </a:endParaRPr>
          </a:p>
          <a:p>
            <a:pPr marL="0" indent="0" algn="l" rtl="0" eaLnBrk="1" fontAlgn="t" latinLnBrk="0" hangingPunct="1">
              <a:spcBef>
                <a:spcPts val="0"/>
              </a:spcBef>
              <a:spcAft>
                <a:spcPts val="0"/>
              </a:spcAft>
              <a:buNone/>
            </a:pPr>
            <a:endParaRPr lang="en-US" i="0" u="none" strike="noStrike" dirty="0">
              <a:effectLst/>
              <a:latin typeface="Arial" panose="020B0604020202020204" pitchFamily="34" charset="0"/>
            </a:endParaRPr>
          </a:p>
          <a:p>
            <a:pPr marL="0" indent="0">
              <a:buNone/>
            </a:pPr>
            <a:r>
              <a:rPr lang="en-US" b="1" dirty="0"/>
              <a:t>Employees(</a:t>
            </a:r>
            <a:r>
              <a:rPr lang="en-US" b="1" dirty="0" err="1"/>
              <a:t>Chasier</a:t>
            </a:r>
            <a:r>
              <a:rPr lang="en-US" b="1" dirty="0"/>
              <a:t>) :-</a:t>
            </a: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sz="1800" i="0" u="none" strike="noStrike" kern="1200" dirty="0" err="1">
                <a:solidFill>
                  <a:schemeClr val="tx1"/>
                </a:solidFill>
                <a:effectLst/>
                <a:latin typeface="Century Gothic" panose="020B0502020202020204" pitchFamily="34" charset="0"/>
              </a:rPr>
              <a:t>E_Id</a:t>
            </a:r>
            <a:r>
              <a:rPr lang="en-US" sz="1800" i="0" u="none" strike="noStrike" kern="1200" dirty="0">
                <a:solidFill>
                  <a:schemeClr val="tx1"/>
                </a:solidFill>
                <a:effectLst/>
                <a:latin typeface="Century Gothic" panose="020B0502020202020204" pitchFamily="34" charset="0"/>
              </a:rPr>
              <a:t> (Pk)</a:t>
            </a:r>
            <a:endParaRPr lang="en-US" sz="1800" i="0" u="none" strike="noStrike" dirty="0"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kern="1200" dirty="0" err="1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F_Name</a:t>
            </a:r>
            <a:endParaRPr lang="en-US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kern="1200" dirty="0" err="1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L_Name</a:t>
            </a:r>
            <a:endParaRPr lang="en-US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kern="1200" dirty="0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City</a:t>
            </a:r>
            <a:endParaRPr lang="en-US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kern="1200" dirty="0" err="1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Contact_Number</a:t>
            </a:r>
            <a:endParaRPr lang="en-US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kern="1200" dirty="0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Email</a:t>
            </a:r>
            <a:endParaRPr lang="en-US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kern="1200" dirty="0" err="1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Role_Id</a:t>
            </a:r>
            <a:endParaRPr lang="en-US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kern="1200" dirty="0" err="1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B_Code</a:t>
            </a:r>
            <a:r>
              <a:rPr lang="en-US" sz="1800" b="0" i="0" u="none" strike="noStrike" kern="1200" dirty="0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 (</a:t>
            </a:r>
            <a:r>
              <a:rPr lang="en-US" sz="1800" b="0" i="0" u="none" strike="noStrike" kern="1200" dirty="0" err="1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Fk</a:t>
            </a:r>
            <a:r>
              <a:rPr lang="en-US" sz="1800" b="0" i="0" u="none" strike="noStrike" kern="1200" dirty="0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)</a:t>
            </a:r>
            <a:endParaRPr lang="en-US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30688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92BDBC-4693-8BE6-7EC4-7C787F895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Attributes for Entities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9C8173-8AEC-FE33-B6C2-2B58C125C9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7335" y="2160589"/>
            <a:ext cx="3081866" cy="3880772"/>
          </a:xfrm>
        </p:spPr>
        <p:txBody>
          <a:bodyPr/>
          <a:lstStyle/>
          <a:p>
            <a:pPr marL="0" indent="0">
              <a:buNone/>
            </a:pPr>
            <a:r>
              <a:rPr lang="en-US" sz="2000" b="1" dirty="0"/>
              <a:t>Account :-</a:t>
            </a:r>
          </a:p>
          <a:p>
            <a:pPr lvl="1"/>
            <a:r>
              <a:rPr lang="en-US" sz="1800" dirty="0" err="1"/>
              <a:t>Acc_No</a:t>
            </a:r>
            <a:r>
              <a:rPr lang="en-US" sz="1800" dirty="0"/>
              <a:t> (Pk)</a:t>
            </a:r>
          </a:p>
          <a:p>
            <a:pPr lvl="1"/>
            <a:r>
              <a:rPr lang="en-US" sz="1800" dirty="0"/>
              <a:t>Name</a:t>
            </a:r>
          </a:p>
          <a:p>
            <a:pPr lvl="1"/>
            <a:r>
              <a:rPr lang="en-US" sz="1800" dirty="0"/>
              <a:t>Type</a:t>
            </a:r>
          </a:p>
          <a:p>
            <a:pPr lvl="1"/>
            <a:r>
              <a:rPr lang="en-US" sz="1800" dirty="0" err="1"/>
              <a:t>Date_opened</a:t>
            </a:r>
            <a:endParaRPr lang="en-US" sz="1800" dirty="0"/>
          </a:p>
          <a:p>
            <a:pPr lvl="1"/>
            <a:r>
              <a:rPr lang="en-US" sz="1800" dirty="0"/>
              <a:t>Status</a:t>
            </a:r>
          </a:p>
          <a:p>
            <a:pPr lvl="1"/>
            <a:r>
              <a:rPr lang="en-US" sz="1800" dirty="0" err="1"/>
              <a:t>B_Code</a:t>
            </a:r>
            <a:r>
              <a:rPr lang="en-US" sz="1800" dirty="0"/>
              <a:t> (</a:t>
            </a:r>
            <a:r>
              <a:rPr lang="en-US" sz="1800" dirty="0" err="1"/>
              <a:t>Fk</a:t>
            </a:r>
            <a:r>
              <a:rPr lang="en-US" sz="1800" dirty="0"/>
              <a:t>)</a:t>
            </a:r>
          </a:p>
          <a:p>
            <a:pPr lvl="1"/>
            <a:r>
              <a:rPr lang="en-US" sz="1800" dirty="0" err="1"/>
              <a:t>Cust_Id</a:t>
            </a:r>
            <a:r>
              <a:rPr lang="en-US" sz="1800" dirty="0"/>
              <a:t> (</a:t>
            </a:r>
            <a:r>
              <a:rPr lang="en-US" sz="1800" dirty="0" err="1"/>
              <a:t>Fk</a:t>
            </a:r>
            <a:r>
              <a:rPr lang="en-US" sz="1800" dirty="0"/>
              <a:t>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3AB7D7-5E5A-A85C-4BE6-77EDCF3374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048120" y="2228003"/>
            <a:ext cx="2741094" cy="1988397"/>
          </a:xfrm>
        </p:spPr>
        <p:txBody>
          <a:bodyPr/>
          <a:lstStyle/>
          <a:p>
            <a:pPr marL="0" indent="0">
              <a:buNone/>
            </a:pPr>
            <a:r>
              <a:rPr lang="en-US" sz="2000" b="1" dirty="0" err="1"/>
              <a:t>Account_Type</a:t>
            </a:r>
            <a:r>
              <a:rPr lang="en-US" sz="2000" b="1" dirty="0"/>
              <a:t> :-</a:t>
            </a:r>
          </a:p>
          <a:p>
            <a:pPr lvl="1"/>
            <a:r>
              <a:rPr lang="en-US" sz="1800" dirty="0" err="1"/>
              <a:t>Acc_Code</a:t>
            </a:r>
            <a:endParaRPr lang="en-US" sz="1800" dirty="0"/>
          </a:p>
          <a:p>
            <a:pPr lvl="1"/>
            <a:r>
              <a:rPr lang="en-US" sz="1800" dirty="0" err="1"/>
              <a:t>Acc_Type</a:t>
            </a:r>
            <a:endParaRPr lang="en-US" sz="1800" dirty="0"/>
          </a:p>
          <a:p>
            <a:endParaRPr lang="en-US" dirty="0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6C908564-9B63-3EDE-E9D3-5021B9091F69}"/>
              </a:ext>
            </a:extLst>
          </p:cNvPr>
          <p:cNvSpPr txBox="1">
            <a:spLocks/>
          </p:cNvSpPr>
          <p:nvPr/>
        </p:nvSpPr>
        <p:spPr>
          <a:xfrm>
            <a:off x="7078133" y="2157447"/>
            <a:ext cx="3279609" cy="31364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2000" b="1" dirty="0"/>
              <a:t>Transactions :-</a:t>
            </a:r>
          </a:p>
          <a:p>
            <a:pPr lvl="1"/>
            <a:r>
              <a:rPr lang="en-US" sz="1800" dirty="0" err="1"/>
              <a:t>Tran_Id</a:t>
            </a:r>
            <a:r>
              <a:rPr lang="en-US" sz="1800" dirty="0"/>
              <a:t> (Pk)</a:t>
            </a:r>
          </a:p>
          <a:p>
            <a:pPr lvl="1"/>
            <a:r>
              <a:rPr lang="en-US" sz="1800" dirty="0" err="1"/>
              <a:t>Acc_Id</a:t>
            </a:r>
            <a:r>
              <a:rPr lang="en-US" sz="1800" dirty="0"/>
              <a:t> (</a:t>
            </a:r>
            <a:r>
              <a:rPr lang="en-US" sz="1800" dirty="0" err="1"/>
              <a:t>Fk</a:t>
            </a:r>
            <a:r>
              <a:rPr lang="en-US" sz="1800" dirty="0"/>
              <a:t>)</a:t>
            </a:r>
          </a:p>
          <a:p>
            <a:pPr lvl="1"/>
            <a:r>
              <a:rPr lang="en-US" sz="1800" dirty="0" err="1"/>
              <a:t>Cust_id</a:t>
            </a:r>
            <a:endParaRPr lang="en-US" sz="1800" dirty="0"/>
          </a:p>
          <a:p>
            <a:pPr lvl="1"/>
            <a:r>
              <a:rPr lang="en-US" sz="1800" dirty="0" err="1"/>
              <a:t>Withdrawl_Amt</a:t>
            </a:r>
            <a:endParaRPr lang="en-US" sz="1800" dirty="0"/>
          </a:p>
          <a:p>
            <a:pPr lvl="1"/>
            <a:r>
              <a:rPr lang="en-US" sz="1800" dirty="0" err="1"/>
              <a:t>DateTIme</a:t>
            </a:r>
            <a:endParaRPr lang="en-US" sz="1800" dirty="0"/>
          </a:p>
          <a:p>
            <a:pPr lvl="1"/>
            <a:r>
              <a:rPr lang="en-US" sz="1800" dirty="0" err="1"/>
              <a:t>Emp_Id</a:t>
            </a:r>
            <a:endParaRPr lang="en-US" sz="1800" dirty="0"/>
          </a:p>
          <a:p>
            <a:pPr marL="0" indent="0">
              <a:buFont typeface="Wingdings 2" panose="05020102010507070707" pitchFamily="18" charset="2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95451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4A2DCB-5D19-0326-2D49-C1522ED546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Entity relationship diagram(er)</a:t>
            </a:r>
          </a:p>
        </p:txBody>
      </p:sp>
      <p:pic>
        <p:nvPicPr>
          <p:cNvPr id="10" name="Content Placeholder 9" descr="Diagram&#10;&#10;Description automatically generated">
            <a:extLst>
              <a:ext uri="{FF2B5EF4-FFF2-40B4-BE49-F238E27FC236}">
                <a16:creationId xmlns:a16="http://schemas.microsoft.com/office/drawing/2014/main" id="{DB9C306A-4494-B15B-ED54-A3F57AA41A5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77862" y="1560786"/>
            <a:ext cx="8734151" cy="4687614"/>
          </a:xfrm>
        </p:spPr>
      </p:pic>
    </p:spTree>
    <p:extLst>
      <p:ext uri="{BB962C8B-B14F-4D97-AF65-F5344CB8AC3E}">
        <p14:creationId xmlns:p14="http://schemas.microsoft.com/office/powerpoint/2010/main" val="1490231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B5F66-E9AD-E48D-BF54-D612C9FB2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 controls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33173B-D2B1-4E9D-AC39-AF8A2F4CF4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2760557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Admin</a:t>
            </a:r>
            <a:r>
              <a:rPr lang="en-US" dirty="0"/>
              <a:t> :-   Login</a:t>
            </a:r>
          </a:p>
          <a:p>
            <a:pPr marL="0" indent="0">
              <a:buNone/>
            </a:pPr>
            <a:r>
              <a:rPr lang="en-US" dirty="0"/>
              <a:t>                Create Users</a:t>
            </a:r>
          </a:p>
          <a:p>
            <a:pPr marL="0" indent="0">
              <a:buNone/>
            </a:pPr>
            <a:r>
              <a:rPr lang="en-US" dirty="0"/>
              <a:t>     		  Delete Users</a:t>
            </a:r>
          </a:p>
          <a:p>
            <a:pPr marL="0" indent="0">
              <a:buNone/>
            </a:pPr>
            <a:r>
              <a:rPr lang="en-US" dirty="0"/>
              <a:t>		  Search Users</a:t>
            </a:r>
          </a:p>
          <a:p>
            <a:pPr marL="0" indent="0">
              <a:buNone/>
            </a:pPr>
            <a:r>
              <a:rPr lang="en-US" dirty="0"/>
              <a:t>		  Edit User’s Information</a:t>
            </a:r>
          </a:p>
          <a:p>
            <a:pPr marL="0" indent="0">
              <a:buNone/>
            </a:pPr>
            <a:r>
              <a:rPr lang="en-US" dirty="0"/>
              <a:t>	         Edit User’s Transaction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ABD313-BEC9-453D-1DBC-6528C62CDA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4020397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Employee</a:t>
            </a:r>
            <a:r>
              <a:rPr lang="en-US" dirty="0"/>
              <a:t> :-  Login</a:t>
            </a:r>
          </a:p>
          <a:p>
            <a:pPr marL="0" indent="0">
              <a:buNone/>
            </a:pPr>
            <a:r>
              <a:rPr lang="en-US" dirty="0"/>
              <a:t>                   Update Details</a:t>
            </a:r>
          </a:p>
          <a:p>
            <a:pPr marL="0" indent="0">
              <a:buNone/>
            </a:pPr>
            <a:r>
              <a:rPr lang="en-US" dirty="0"/>
              <a:t>    		     Transaction – Credit And Debit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Customer</a:t>
            </a:r>
            <a:r>
              <a:rPr lang="en-US" dirty="0"/>
              <a:t> :-  Login</a:t>
            </a:r>
          </a:p>
          <a:p>
            <a:pPr marL="0" indent="0">
              <a:buNone/>
            </a:pPr>
            <a:r>
              <a:rPr lang="en-US" dirty="0"/>
              <a:t>		      Edit Details</a:t>
            </a:r>
          </a:p>
          <a:p>
            <a:pPr marL="0" indent="0">
              <a:buNone/>
            </a:pPr>
            <a:r>
              <a:rPr lang="en-US" dirty="0"/>
              <a:t>	  	      Balance Check</a:t>
            </a:r>
          </a:p>
          <a:p>
            <a:pPr marL="0" indent="0">
              <a:buNone/>
            </a:pPr>
            <a:r>
              <a:rPr lang="en-US" dirty="0"/>
              <a:t>		      Transaction History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29204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5EC69E-7F25-86BA-3783-4556C210D4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2214" y="609600"/>
            <a:ext cx="5771788" cy="13208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Security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D3BB78D-989B-D9C7-24E0-142EB86C204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146001" y="2496007"/>
            <a:ext cx="1658947" cy="1658947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1E6B925-D77D-EDBC-2E10-404A984F51B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41128" y="609600"/>
            <a:ext cx="2468690" cy="165780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6D70599-D0A0-ABCE-C42A-9D39A24BB15B}"/>
              </a:ext>
            </a:extLst>
          </p:cNvPr>
          <p:cNvSpPr txBox="1"/>
          <p:nvPr/>
        </p:nvSpPr>
        <p:spPr>
          <a:xfrm>
            <a:off x="3502214" y="2160589"/>
            <a:ext cx="5771787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b="1">
                <a:solidFill>
                  <a:schemeClr val="tx1">
                    <a:lumMod val="75000"/>
                    <a:lumOff val="25000"/>
                  </a:schemeClr>
                </a:solidFill>
              </a:rPr>
              <a:t>User Authentication:  </a:t>
            </a: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Verify the identity of a user to provide access for the system. Manually giving access for the user to login into his account.</a:t>
            </a:r>
            <a:endParaRPr lang="en-US" b="1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endParaRPr lang="en-US" b="1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b="1">
                <a:solidFill>
                  <a:schemeClr val="tx1">
                    <a:lumMod val="75000"/>
                    <a:lumOff val="25000"/>
                  </a:schemeClr>
                </a:solidFill>
              </a:rPr>
              <a:t>Securing Data:  </a:t>
            </a: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Store and Secure the of the users and administrators.  Providing access to perform operations on the data</a:t>
            </a:r>
            <a:endParaRPr lang="en-US" b="1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endParaRPr lang="en-US" b="1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b="1">
                <a:solidFill>
                  <a:schemeClr val="tx1">
                    <a:lumMod val="75000"/>
                    <a:lumOff val="25000"/>
                  </a:schemeClr>
                </a:solidFill>
              </a:rPr>
              <a:t>Send Notifications:  </a:t>
            </a: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 Notify manager by sending text.</a:t>
            </a:r>
          </a:p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6" name="Picture 2" descr="Privacy &amp; Security | Coconut Software">
            <a:extLst>
              <a:ext uri="{FF2B5EF4-FFF2-40B4-BE49-F238E27FC236}">
                <a16:creationId xmlns:a16="http://schemas.microsoft.com/office/drawing/2014/main" id="{D4D94248-9242-CF08-E246-E1AD25CFE7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60727" y="4383554"/>
            <a:ext cx="1829492" cy="1658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4215108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3076</TotalTime>
  <Words>587</Words>
  <Application>Microsoft Office PowerPoint</Application>
  <PresentationFormat>Widescreen</PresentationFormat>
  <Paragraphs>131</Paragraphs>
  <Slides>22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2" baseType="lpstr">
      <vt:lpstr>Arial</vt:lpstr>
      <vt:lpstr>Calibri</vt:lpstr>
      <vt:lpstr>Century Gothic</vt:lpstr>
      <vt:lpstr>Heebo</vt:lpstr>
      <vt:lpstr>Nunito</vt:lpstr>
      <vt:lpstr>Trebuchet MS</vt:lpstr>
      <vt:lpstr>Wingdings</vt:lpstr>
      <vt:lpstr>Wingdings 2</vt:lpstr>
      <vt:lpstr>Wingdings 3</vt:lpstr>
      <vt:lpstr>Facet</vt:lpstr>
      <vt:lpstr>ONLINE BANK MANAGEMENT SYSTEM</vt:lpstr>
      <vt:lpstr>Concept</vt:lpstr>
      <vt:lpstr>System Design</vt:lpstr>
      <vt:lpstr>System entities</vt:lpstr>
      <vt:lpstr>Attributes for Entities</vt:lpstr>
      <vt:lpstr>Attributes for Entities</vt:lpstr>
      <vt:lpstr>Entity relationship diagram(er)</vt:lpstr>
      <vt:lpstr>Access controls</vt:lpstr>
      <vt:lpstr>Security</vt:lpstr>
      <vt:lpstr>Security</vt:lpstr>
      <vt:lpstr>PowerPoint Presentation</vt:lpstr>
      <vt:lpstr>Technologies Used</vt:lpstr>
      <vt:lpstr>Back End (Web Server) 1.Database</vt:lpstr>
      <vt:lpstr>2.Html</vt:lpstr>
      <vt:lpstr>Back End (Web Server)</vt:lpstr>
      <vt:lpstr>PowerPoint Presentation</vt:lpstr>
      <vt:lpstr>Interface</vt:lpstr>
      <vt:lpstr>Home Page</vt:lpstr>
      <vt:lpstr>User View</vt:lpstr>
      <vt:lpstr>Cashier View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ONLINE BANK MANAGEMENT SYSTEM</dc:title>
  <dc:creator>Kevin Anilbhai Patel</dc:creator>
  <cp:lastModifiedBy>Manikanta Sai Venkata Siddhardha  Chedella</cp:lastModifiedBy>
  <cp:revision>29</cp:revision>
  <dcterms:created xsi:type="dcterms:W3CDTF">2023-02-09T20:43:05Z</dcterms:created>
  <dcterms:modified xsi:type="dcterms:W3CDTF">2023-04-20T21:36:32Z</dcterms:modified>
</cp:coreProperties>
</file>